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31A0-DAAB-461B-A7DC-9B47D2A33E22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BABC7-85B6-4F18-84ED-7E188F1C9D6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arodne-novine.nn.hr/clanci/sluzbeni/full/2019_01_7_151.html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584176"/>
          </a:xfrm>
        </p:spPr>
        <p:txBody>
          <a:bodyPr>
            <a:normAutofit/>
          </a:bodyPr>
          <a:lstStyle/>
          <a:p>
            <a:r>
              <a:rPr lang="pl-PL" b="1" dirty="0" smtClean="0"/>
              <a:t>2. Nastavni </a:t>
            </a:r>
            <a:r>
              <a:rPr lang="pl-PL" b="1" dirty="0"/>
              <a:t>oblici i metode </a:t>
            </a:r>
            <a:r>
              <a:rPr lang="pl-PL" b="1" dirty="0" smtClean="0"/>
              <a:t>rada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776864" cy="1752600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Studenti će znati metodički pravilno postaviti nastavni sat i organizacijske oblike rada u području pjevanja. </a:t>
            </a:r>
          </a:p>
          <a:p>
            <a:r>
              <a:rPr lang="hr-HR" dirty="0" smtClean="0"/>
              <a:t>Analizirati će glazbenu literaturu i pjesme predložene u </a:t>
            </a:r>
          </a:p>
          <a:p>
            <a:r>
              <a:rPr lang="hr-HR" dirty="0" smtClean="0"/>
              <a:t>Planu i programu za niže razrede osnovne škole. </a:t>
            </a:r>
          </a:p>
          <a:p>
            <a:r>
              <a:rPr lang="hr-HR" sz="3100" dirty="0" smtClean="0"/>
              <a:t>Vježbaju </a:t>
            </a:r>
            <a:r>
              <a:rPr lang="hr-HR" sz="3100" dirty="0" err="1" smtClean="0"/>
              <a:t>taktiranje</a:t>
            </a:r>
            <a:r>
              <a:rPr lang="hr-HR" sz="3100" dirty="0" smtClean="0"/>
              <a:t> u 2/4 ¾ mjeri. </a:t>
            </a:r>
            <a:r>
              <a:rPr lang="hr-HR" b="1" dirty="0" smtClean="0"/>
              <a:t>O:1, str. 7-12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8. </a:t>
            </a:r>
            <a:r>
              <a:rPr lang="hr-HR" i="1" dirty="0" smtClean="0"/>
              <a:t>Izražajno dotjerivanje </a:t>
            </a:r>
          </a:p>
          <a:p>
            <a:pPr>
              <a:buNone/>
            </a:pPr>
            <a:r>
              <a:rPr lang="hr-HR" i="1" dirty="0" smtClean="0"/>
              <a:t>– </a:t>
            </a:r>
            <a:r>
              <a:rPr lang="hr-HR" dirty="0" smtClean="0"/>
              <a:t>pjesma se izvodi u različitom tempu (brzo, sporo, umjereno)</a:t>
            </a:r>
          </a:p>
          <a:p>
            <a:pPr>
              <a:buNone/>
            </a:pPr>
            <a:r>
              <a:rPr lang="hr-HR" dirty="0" smtClean="0"/>
              <a:t>- pjesma se izvodi u različitoj dinamici (najtiše, najglasnije /ne galama!/, umjereno glasno)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5796136" y="5157192"/>
            <a:ext cx="2746648" cy="151216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NA PLOČI: NACRTATI NAČIN TAKTIRANJA 2/4; ¾; </a:t>
            </a:r>
            <a:r>
              <a:rPr lang="hr-HR" sz="2000" dirty="0" err="1" smtClean="0"/>
              <a:t>4</a:t>
            </a:r>
            <a:r>
              <a:rPr lang="hr-HR" sz="2000" dirty="0" smtClean="0"/>
              <a:t>/4 I VJEŽBATI S UZMAHOM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Davanje intonacije prije svakog pjevanja</a:t>
            </a:r>
          </a:p>
          <a:p>
            <a:r>
              <a:rPr lang="hr-HR" dirty="0" smtClean="0"/>
              <a:t>Znak za početak pjevanja</a:t>
            </a:r>
          </a:p>
          <a:p>
            <a:pPr>
              <a:buNone/>
            </a:pPr>
            <a:r>
              <a:rPr lang="hr-HR" dirty="0"/>
              <a:t>o</a:t>
            </a:r>
            <a:r>
              <a:rPr lang="hr-HR" dirty="0" smtClean="0"/>
              <a:t>dbrojavanjem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</a:t>
            </a:r>
            <a:r>
              <a:rPr lang="hr-HR" dirty="0" err="1" smtClean="0"/>
              <a:t>taktiranjem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                                                pokretima ruku</a:t>
            </a:r>
          </a:p>
          <a:p>
            <a:pPr>
              <a:buNone/>
            </a:pPr>
            <a:r>
              <a:rPr lang="hr-HR" dirty="0" smtClean="0"/>
              <a:t>Jedan, dva, jedan, “i”                  (</a:t>
            </a:r>
            <a:r>
              <a:rPr lang="hr-HR" dirty="0" err="1" smtClean="0"/>
              <a:t>profesonalnije</a:t>
            </a:r>
            <a:r>
              <a:rPr lang="hr-HR" dirty="0" smtClean="0"/>
              <a:t>)</a:t>
            </a:r>
          </a:p>
          <a:p>
            <a:pPr>
              <a:buNone/>
            </a:pPr>
            <a:r>
              <a:rPr lang="hr-HR" dirty="0" smtClean="0"/>
              <a:t>Jedan, dva, tri; jedan, dva, “i”</a:t>
            </a:r>
            <a:endParaRPr lang="hr-HR" dirty="0"/>
          </a:p>
          <a:p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>
            <a:off x="1691680" y="26369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sa strelicom 6"/>
          <p:cNvCxnSpPr/>
          <p:nvPr/>
        </p:nvCxnSpPr>
        <p:spPr>
          <a:xfrm>
            <a:off x="3923928" y="2708920"/>
            <a:ext cx="7200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>
            <a:off x="1403648" y="335699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sa strelicom 10"/>
          <p:cNvCxnSpPr/>
          <p:nvPr/>
        </p:nvCxnSpPr>
        <p:spPr>
          <a:xfrm>
            <a:off x="5220072" y="3717032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Narodna pjesma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Njezinoj obradi pristupa se odgovarajućom etnomuzikološkom elaboracijom, koja uključuje informiranje učenika:</a:t>
            </a:r>
          </a:p>
          <a:p>
            <a:pPr>
              <a:buFontTx/>
              <a:buChar char="-"/>
            </a:pPr>
            <a:r>
              <a:rPr lang="hr-HR" dirty="0" smtClean="0"/>
              <a:t>o kraju iz kojega pjesma potječe,</a:t>
            </a:r>
          </a:p>
          <a:p>
            <a:pPr>
              <a:buFontTx/>
              <a:buChar char="-"/>
            </a:pPr>
            <a:r>
              <a:rPr lang="hr-HR" dirty="0" smtClean="0"/>
              <a:t>o narodnoj nošnji,</a:t>
            </a:r>
          </a:p>
          <a:p>
            <a:pPr>
              <a:buFontTx/>
              <a:buChar char="-"/>
            </a:pPr>
            <a:r>
              <a:rPr lang="hr-HR" dirty="0" smtClean="0"/>
              <a:t>o instrumentima uz koje se izvodi.</a:t>
            </a:r>
          </a:p>
          <a:p>
            <a:pPr>
              <a:buNone/>
            </a:pPr>
            <a:r>
              <a:rPr lang="hr-HR" dirty="0" smtClean="0"/>
              <a:t>	Na taj način moguće je ostvariti smislene, strukturne korelacije s ostalim predmetima: likovne kulture, tjelesne i zdravstvene kulture, Hrvatskog jezika i književnosti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OBRADITI PJESMU NA SATU PREMA SVIM NAVEDENIM UPUTAMA </a:t>
            </a:r>
            <a:r>
              <a:rPr lang="hr-HR" dirty="0" smtClean="0">
                <a:sym typeface="Wingdings" pitchFamily="2" charset="2"/>
              </a:rPr>
              <a:t></a:t>
            </a: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4716016" y="260648"/>
            <a:ext cx="3970784" cy="5865515"/>
          </a:xfrm>
        </p:spPr>
        <p:txBody>
          <a:bodyPr/>
          <a:lstStyle/>
          <a:p>
            <a:r>
              <a:rPr lang="hr-HR" dirty="0" smtClean="0"/>
              <a:t>Proučiti </a:t>
            </a:r>
            <a:r>
              <a:rPr lang="hr-HR" dirty="0" smtClean="0"/>
              <a:t>Kurikulum Škola za život</a:t>
            </a:r>
          </a:p>
          <a:p>
            <a:endParaRPr lang="hr-HR" dirty="0"/>
          </a:p>
          <a:p>
            <a:r>
              <a:rPr lang="hr-HR" dirty="0">
                <a:hlinkClick r:id="rId2"/>
              </a:rPr>
              <a:t>https://narodne-novine.nn.hr/clanci/sluzbeni/full/2019_01_7_151.html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Vježbati na satu i zapisati rezultate:</a:t>
            </a:r>
            <a:endParaRPr lang="hr-H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55576" y="1412776"/>
            <a:ext cx="7798487" cy="269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27584" y="4293096"/>
            <a:ext cx="7859216" cy="1833067"/>
          </a:xfrm>
        </p:spPr>
        <p:txBody>
          <a:bodyPr/>
          <a:lstStyle/>
          <a:p>
            <a:r>
              <a:rPr lang="hr-HR" dirty="0" smtClean="0"/>
              <a:t>Primjer: do-re-mi…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Pjevanje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OBLICI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 smtClean="0"/>
              <a:t>Frontalni rad</a:t>
            </a:r>
          </a:p>
          <a:p>
            <a:r>
              <a:rPr lang="hr-HR" dirty="0" smtClean="0"/>
              <a:t>Grupni rad</a:t>
            </a:r>
          </a:p>
          <a:p>
            <a:r>
              <a:rPr lang="hr-HR" dirty="0"/>
              <a:t>R</a:t>
            </a:r>
            <a:r>
              <a:rPr lang="hr-HR" dirty="0" smtClean="0"/>
              <a:t>ad u parovima</a:t>
            </a:r>
          </a:p>
          <a:p>
            <a:r>
              <a:rPr lang="hr-HR" dirty="0"/>
              <a:t>I</a:t>
            </a:r>
            <a:r>
              <a:rPr lang="hr-HR" dirty="0" smtClean="0"/>
              <a:t>ndividualni rad</a:t>
            </a:r>
          </a:p>
          <a:p>
            <a:endParaRPr lang="hr-HR" dirty="0"/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/>
              <a:t>METODE</a:t>
            </a:r>
            <a:endParaRPr lang="hr-HR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50469"/>
          </a:xfrm>
        </p:spPr>
        <p:txBody>
          <a:bodyPr/>
          <a:lstStyle/>
          <a:p>
            <a:r>
              <a:rPr lang="hr-HR" dirty="0" smtClean="0"/>
              <a:t>Učenje pjesme po sluhu</a:t>
            </a:r>
          </a:p>
          <a:p>
            <a:endParaRPr lang="hr-HR" dirty="0"/>
          </a:p>
          <a:p>
            <a:pPr>
              <a:buNone/>
            </a:pPr>
            <a:r>
              <a:rPr lang="hr-HR" dirty="0" smtClean="0"/>
              <a:t>Igra jeke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 smtClean="0"/>
              <a:t>                                   Igra lovca</a:t>
            </a:r>
          </a:p>
          <a:p>
            <a:pPr>
              <a:buNone/>
            </a:pPr>
            <a:r>
              <a:rPr lang="hr-HR" dirty="0" smtClean="0"/>
              <a:t>Igra lovca: učitelj više puta ponavlja pjesmu, djeca ga “love” i pjevaju zajedno</a:t>
            </a:r>
          </a:p>
          <a:p>
            <a:pPr>
              <a:buNone/>
            </a:pPr>
            <a:r>
              <a:rPr lang="hr-HR" dirty="0" smtClean="0"/>
              <a:t>(za jednostavnije pjesme)</a:t>
            </a:r>
          </a:p>
          <a:p>
            <a:pPr>
              <a:buNone/>
            </a:pPr>
            <a:r>
              <a:rPr lang="hr-HR" dirty="0" smtClean="0"/>
              <a:t>Primjer: Zapjevajmo složno svi</a:t>
            </a:r>
            <a:endParaRPr lang="hr-HR" dirty="0"/>
          </a:p>
        </p:txBody>
      </p:sp>
      <p:cxnSp>
        <p:nvCxnSpPr>
          <p:cNvPr id="9" name="Ravni poveznik sa strelicom 8"/>
          <p:cNvCxnSpPr/>
          <p:nvPr/>
        </p:nvCxnSpPr>
        <p:spPr>
          <a:xfrm flipH="1">
            <a:off x="5508104" y="2564904"/>
            <a:ext cx="43204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sa strelicom 10"/>
          <p:cNvCxnSpPr/>
          <p:nvPr/>
        </p:nvCxnSpPr>
        <p:spPr>
          <a:xfrm>
            <a:off x="6948264" y="2708920"/>
            <a:ext cx="57606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hr-HR" sz="2800" dirty="0" smtClean="0"/>
              <a:t>Faze obrade pjesme po sluhu </a:t>
            </a:r>
            <a:br>
              <a:rPr lang="hr-HR" sz="2800" dirty="0" smtClean="0"/>
            </a:br>
            <a:r>
              <a:rPr lang="hr-HR" sz="2800" dirty="0" smtClean="0"/>
              <a:t>pomoću </a:t>
            </a:r>
            <a:r>
              <a:rPr lang="hr-HR" sz="2800" i="1" dirty="0" smtClean="0"/>
              <a:t>igre jeke na primjeru: Motovunska šumo</a:t>
            </a:r>
            <a:endParaRPr lang="hr-HR" sz="2800" i="1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Motivacija (obavezna na svakom satu): </a:t>
            </a:r>
          </a:p>
          <a:p>
            <a:pPr marL="514350" indent="-514350">
              <a:buAutoNum type="alphaLcParenR"/>
            </a:pPr>
            <a:r>
              <a:rPr lang="hr-HR" dirty="0" smtClean="0"/>
              <a:t>glazbena (vježbe disanja, diktat)</a:t>
            </a:r>
          </a:p>
          <a:p>
            <a:pPr marL="514350" indent="-514350">
              <a:buAutoNum type="alphaLcParenR"/>
            </a:pPr>
            <a:r>
              <a:rPr lang="hr-HR" dirty="0"/>
              <a:t>n</a:t>
            </a:r>
            <a:r>
              <a:rPr lang="hr-HR" dirty="0" smtClean="0"/>
              <a:t>eglazbena (čitanje priča, gledanje slika, igra asocijacije…)</a:t>
            </a:r>
          </a:p>
          <a:p>
            <a:pPr marL="514350" indent="-514350">
              <a:buNone/>
            </a:pPr>
            <a:r>
              <a:rPr lang="hr-HR" dirty="0" smtClean="0"/>
              <a:t>2. Najava pjesme</a:t>
            </a:r>
          </a:p>
          <a:p>
            <a:pPr marL="514350" indent="-514350">
              <a:buNone/>
            </a:pPr>
            <a:r>
              <a:rPr lang="hr-HR" dirty="0" smtClean="0"/>
              <a:t>3. </a:t>
            </a:r>
            <a:r>
              <a:rPr lang="hr-HR" dirty="0" err="1" smtClean="0"/>
              <a:t>Upjevavanje</a:t>
            </a:r>
            <a:r>
              <a:rPr lang="hr-HR" dirty="0" smtClean="0"/>
              <a:t> – prije svakog pjevanja potrebno je razgibati glasnice; </a:t>
            </a:r>
            <a:r>
              <a:rPr lang="hr-HR" dirty="0" err="1" smtClean="0"/>
              <a:t>odn</a:t>
            </a:r>
            <a:r>
              <a:rPr lang="hr-HR" dirty="0" smtClean="0"/>
              <a:t>. </a:t>
            </a:r>
            <a:r>
              <a:rPr lang="hr-HR" dirty="0" err="1" smtClean="0"/>
              <a:t>upjevavati</a:t>
            </a:r>
            <a:r>
              <a:rPr lang="hr-HR" dirty="0" smtClean="0"/>
              <a:t> se.</a:t>
            </a:r>
          </a:p>
          <a:p>
            <a:pPr marL="514350" indent="-514350">
              <a:buNone/>
            </a:pPr>
            <a:r>
              <a:rPr lang="hr-HR" dirty="0" smtClean="0"/>
              <a:t>      (NA, NE, NI, NO, NU; LA, LE, LI, LO, LU; …)</a:t>
            </a:r>
          </a:p>
          <a:p>
            <a:pPr marL="514350" indent="-514350">
              <a:buNone/>
            </a:pPr>
            <a:r>
              <a:rPr lang="hr-HR" dirty="0" smtClean="0"/>
              <a:t>       na jednom tonu; na nizu; p, f, </a:t>
            </a:r>
            <a:r>
              <a:rPr lang="hr-HR" dirty="0" err="1" smtClean="0"/>
              <a:t>cresc</a:t>
            </a:r>
            <a:r>
              <a:rPr lang="hr-HR" dirty="0" smtClean="0"/>
              <a:t>., </a:t>
            </a:r>
            <a:r>
              <a:rPr lang="hr-HR" dirty="0" err="1" smtClean="0"/>
              <a:t>decresc.</a:t>
            </a:r>
            <a:endParaRPr lang="hr-HR" dirty="0" smtClean="0"/>
          </a:p>
          <a:p>
            <a:pPr marL="514350" indent="-514350"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hr-HR" dirty="0" smtClean="0"/>
              <a:t>4. Demonstracija – pjesma se demonstrira u cjelini (sa svim strofama teksta), </a:t>
            </a:r>
          </a:p>
          <a:p>
            <a:pPr marL="514350" indent="-514350">
              <a:buNone/>
            </a:pPr>
            <a:r>
              <a:rPr lang="hr-HR" dirty="0"/>
              <a:t> </a:t>
            </a:r>
            <a:r>
              <a:rPr lang="hr-HR" dirty="0" smtClean="0"/>
              <a:t>     uz </a:t>
            </a:r>
            <a:r>
              <a:rPr lang="hr-HR" dirty="0" err="1" smtClean="0"/>
              <a:t>akordičku</a:t>
            </a:r>
            <a:r>
              <a:rPr lang="hr-HR" dirty="0" smtClean="0"/>
              <a:t> pratnju</a:t>
            </a:r>
          </a:p>
          <a:p>
            <a:pPr marL="514350" indent="-514350">
              <a:buNone/>
            </a:pPr>
            <a:r>
              <a:rPr lang="hr-HR" dirty="0" smtClean="0"/>
              <a:t>5. Tekstualna analiza – analizira se koliko pjesma ima strofa, koliko u svakoj strofi ima stihova, ima li nepoznatih riječi </a:t>
            </a:r>
          </a:p>
          <a:p>
            <a:pPr marL="514350" indent="-514350">
              <a:buNone/>
            </a:pPr>
            <a:r>
              <a:rPr lang="hr-HR" dirty="0" smtClean="0"/>
              <a:t>Jedan ili više učenika čitaju tekst pjesme napisan na plakatu, tiskanim slovima.</a:t>
            </a:r>
          </a:p>
          <a:p>
            <a:pPr marL="514350" indent="-514350">
              <a:buNone/>
            </a:pPr>
            <a:r>
              <a:rPr lang="hr-HR" dirty="0" smtClean="0"/>
              <a:t>Tekst je podijeljen na slogove s istaknutim teškim dobama da bismo olakšali izvođenje ritma i takta.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6. Melodijska obrada:</a:t>
            </a:r>
          </a:p>
          <a:p>
            <a:pPr>
              <a:buNone/>
            </a:pPr>
            <a:r>
              <a:rPr lang="hr-HR" dirty="0" smtClean="0"/>
              <a:t>Na plakatu imamo melodijski zapis pjesme radi upoznavanja fenomena notnog pisma i uočavanja smjera kretanja melodije. (Zapis može biti: s raznim predmetima i bićima </a:t>
            </a:r>
            <a:r>
              <a:rPr lang="hr-HR" dirty="0" err="1" smtClean="0"/>
              <a:t>..</a:t>
            </a:r>
            <a:r>
              <a:rPr lang="hr-HR" dirty="0" smtClean="0"/>
              <a:t>.)</a:t>
            </a:r>
          </a:p>
          <a:p>
            <a:pPr>
              <a:buNone/>
            </a:pPr>
            <a:r>
              <a:rPr lang="hr-HR" dirty="0" smtClean="0"/>
              <a:t>Pjesmu dijelimo na fraze koje moraju predstavljati logične melodijsko-ritamske i tekstualne cjeline</a:t>
            </a:r>
          </a:p>
          <a:p>
            <a:pPr>
              <a:buNone/>
            </a:pPr>
            <a:r>
              <a:rPr lang="hr-HR" dirty="0" smtClean="0"/>
              <a:t>Učitelj otpjeva – djeca ponavljaju (dok ne izvedu intonacijski i ritamski točno)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7. Ritamska obrada – odnosi se na izvođenje ritma i takta pjesme. </a:t>
            </a:r>
          </a:p>
          <a:p>
            <a:pPr>
              <a:buNone/>
            </a:pPr>
            <a:r>
              <a:rPr lang="hr-HR" dirty="0" smtClean="0"/>
              <a:t>Ritam možemo objasniti kao pljeskanje slogova.</a:t>
            </a:r>
          </a:p>
          <a:p>
            <a:pPr>
              <a:buNone/>
            </a:pPr>
            <a:r>
              <a:rPr lang="hr-HR" dirty="0" smtClean="0"/>
              <a:t>Nakon što učitelj započne s izvođenjem ritma pjesme, učenici se postupno priključuju (igra lovca).</a:t>
            </a:r>
          </a:p>
          <a:p>
            <a:pPr>
              <a:buNone/>
            </a:pPr>
            <a:r>
              <a:rPr lang="hr-HR" dirty="0" smtClean="0"/>
              <a:t>Ritam koji su izveli pljeskanjem mogu izvesti i u </a:t>
            </a:r>
            <a:r>
              <a:rPr lang="hr-HR" i="1" dirty="0" smtClean="0"/>
              <a:t>glazbenom vlakiću</a:t>
            </a:r>
            <a:r>
              <a:rPr lang="hr-HR" dirty="0" smtClean="0"/>
              <a:t>.</a:t>
            </a:r>
          </a:p>
          <a:p>
            <a:pPr>
              <a:buNone/>
            </a:pPr>
            <a:r>
              <a:rPr lang="hr-HR" dirty="0" smtClean="0"/>
              <a:t>Primjer: Zapjevajmo složno svi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dirty="0" smtClean="0"/>
              <a:t>Pojam takta – objašnjavamo uspostavljanjem analogije s kucanjem sata ili stupanjem vojske</a:t>
            </a:r>
          </a:p>
          <a:p>
            <a:r>
              <a:rPr lang="hr-HR" dirty="0" smtClean="0"/>
              <a:t>Izvodimo ga tako da na </a:t>
            </a:r>
          </a:p>
          <a:p>
            <a:pPr>
              <a:buNone/>
            </a:pPr>
            <a:r>
              <a:rPr lang="hr-HR" b="1" dirty="0" smtClean="0"/>
              <a:t>tešku dobu </a:t>
            </a:r>
            <a:r>
              <a:rPr lang="hr-HR" dirty="0" smtClean="0"/>
              <a:t>pljesnemo, a na</a:t>
            </a:r>
          </a:p>
          <a:p>
            <a:pPr>
              <a:buNone/>
            </a:pPr>
            <a:r>
              <a:rPr lang="hr-HR" b="1" dirty="0"/>
              <a:t>l</a:t>
            </a:r>
            <a:r>
              <a:rPr lang="hr-HR" b="1" dirty="0" smtClean="0"/>
              <a:t>aku dobu </a:t>
            </a:r>
            <a:r>
              <a:rPr lang="hr-HR" dirty="0" smtClean="0"/>
              <a:t>izvedemo pokret koji daje tiši zvuk.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 smtClean="0"/>
              <a:t>U </a:t>
            </a:r>
            <a:r>
              <a:rPr lang="hr-HR" i="1" dirty="0" smtClean="0"/>
              <a:t>Glazbenom vlakiću </a:t>
            </a:r>
            <a:r>
              <a:rPr lang="hr-HR" dirty="0" smtClean="0"/>
              <a:t>formiramo s dvije kolone; jedna izvodi ritam, a druga takt pjesme</a:t>
            </a:r>
          </a:p>
          <a:p>
            <a:pPr>
              <a:buNone/>
            </a:pPr>
            <a:r>
              <a:rPr lang="hr-HR" dirty="0" smtClean="0"/>
              <a:t>Dodati primjer:…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579</Words>
  <Application>Microsoft Office PowerPoint</Application>
  <PresentationFormat>Prikaz na zaslonu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tema</vt:lpstr>
      <vt:lpstr>2. Nastavni oblici i metode rada </vt:lpstr>
      <vt:lpstr>PowerPointova prezentacija</vt:lpstr>
      <vt:lpstr>Vježbati na satu i zapisati rezultate:</vt:lpstr>
      <vt:lpstr>Pjevanje</vt:lpstr>
      <vt:lpstr>Faze obrade pjesme po sluhu  pomoću igre jeke na primjeru: Motovunska šumo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NA PLOČI: NACRTATI NAČIN TAKTIRANJA 2/4; ¾; 4/4 I VJEŽBATI S UZMAHOM</vt:lpstr>
      <vt:lpstr>Narodna pjesma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Nastavni oblici i metode rada </dc:title>
  <dc:creator>Ivana Gortan Carlin</dc:creator>
  <cp:lastModifiedBy>Korisnik</cp:lastModifiedBy>
  <cp:revision>15</cp:revision>
  <dcterms:created xsi:type="dcterms:W3CDTF">2014-03-13T11:21:03Z</dcterms:created>
  <dcterms:modified xsi:type="dcterms:W3CDTF">2020-03-17T07:20:32Z</dcterms:modified>
</cp:coreProperties>
</file>