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81" r:id="rId24"/>
    <p:sldId id="282" r:id="rId25"/>
    <p:sldId id="280" r:id="rId26"/>
    <p:sldId id="277" r:id="rId27"/>
    <p:sldId id="278" r:id="rId2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9F530-A436-4477-A2C4-4C317A108E12}" type="datetimeFigureOut">
              <a:rPr lang="hr-HR" smtClean="0"/>
              <a:pPr/>
              <a:t>7.6.2016.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B03D7-EC8F-4A03-97B1-17623188B5B4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Metodika glazbene kulture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Definiranje pojmova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Formulacija zadataka: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Usvajanje umjetničkih i narodnih pjesama</a:t>
            </a:r>
          </a:p>
          <a:p>
            <a:r>
              <a:rPr lang="hr-HR" dirty="0" smtClean="0"/>
              <a:t>Upoznavanje određenog broja skladbi iz područja narodnog i umjetničkog stvaralaštva,</a:t>
            </a:r>
          </a:p>
          <a:p>
            <a:r>
              <a:rPr lang="hr-HR" dirty="0" smtClean="0"/>
              <a:t>Razvijanje intonacijskih i ritamskih sposobnosti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Tri su skupine zadataka: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1. Materijalni zadaci</a:t>
            </a:r>
          </a:p>
          <a:p>
            <a:pPr>
              <a:buNone/>
            </a:pPr>
            <a:r>
              <a:rPr lang="hr-HR" dirty="0" smtClean="0"/>
              <a:t>2. Funkcionalni zadaci</a:t>
            </a:r>
          </a:p>
          <a:p>
            <a:pPr>
              <a:buNone/>
            </a:pPr>
            <a:r>
              <a:rPr lang="hr-HR" dirty="0" smtClean="0"/>
              <a:t>3. Odgojni zadaci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Materijalni zadaci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Odnose se na znanja, odnosno činjenice i generalizacije.</a:t>
            </a:r>
          </a:p>
          <a:p>
            <a:r>
              <a:rPr lang="hr-HR" dirty="0" smtClean="0"/>
              <a:t>Najčešći načini njihove formulacije su: razumjeti, shvatiti, spoznati, naučiti, poučiti, otkriti, ukazati, imenovati, razlikovati i </a:t>
            </a:r>
            <a:r>
              <a:rPr lang="hr-HR" dirty="0" err="1" smtClean="0"/>
              <a:t>sl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Funkcionalni zadaci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Odnose se na razvoj sposobnosti, i to: senzornih ili perceptivnih, izražajnih, kreativnih i ostalih sposobnosti, a obično se formuliraju kao: razvijati, usavršiti, izoštriti, oblikovati, osposobiti, izražavati, senzibilizirati i </a:t>
            </a:r>
            <a:r>
              <a:rPr lang="hr-HR" dirty="0" err="1" smtClean="0"/>
              <a:t>sl</a:t>
            </a:r>
            <a:r>
              <a:rPr lang="hr-HR" dirty="0" smtClean="0"/>
              <a:t>. </a:t>
            </a:r>
          </a:p>
          <a:p>
            <a:pPr>
              <a:buNone/>
            </a:pPr>
            <a:r>
              <a:rPr lang="hr-HR" dirty="0" smtClean="0"/>
              <a:t>U glazbenoj nastavi funkcionalnim zadacima pripada najvažnija uloga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Odgojni zadaci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Odnose se na glazbeno-estetske odgojne vrijednosti, a obično se formuliraju kao: usmjeravanje  prema vrijednim glazbenim doživljajima, razvoj interesa prema glazbi, formiranje glazbenog ukusa i </a:t>
            </a:r>
            <a:r>
              <a:rPr lang="hr-HR" dirty="0" err="1" smtClean="0"/>
              <a:t>sl</a:t>
            </a:r>
            <a:r>
              <a:rPr lang="hr-HR" dirty="0" smtClean="0"/>
              <a:t>.</a:t>
            </a:r>
          </a:p>
          <a:p>
            <a:pPr>
              <a:buNone/>
            </a:pPr>
            <a:r>
              <a:rPr lang="hr-HR" dirty="0" smtClean="0"/>
              <a:t>Odgojni zadaci latentno su prisutni u svim aktivnostima glazbene nastave.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Nastavne metode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</a:t>
            </a:r>
            <a:r>
              <a:rPr lang="hr-HR" dirty="0" smtClean="0"/>
              <a:t>u načini rada u nastavi.</a:t>
            </a:r>
          </a:p>
          <a:p>
            <a:r>
              <a:rPr lang="hr-HR" dirty="0" smtClean="0"/>
              <a:t>Najčešće spominjane metode u didaktičkoj literaturi su:</a:t>
            </a:r>
          </a:p>
          <a:p>
            <a:pPr>
              <a:buNone/>
            </a:pPr>
            <a:r>
              <a:rPr lang="hr-HR" dirty="0" smtClean="0"/>
              <a:t>metoda demonstracije, metoda praktičnih radova, metoda crtanja ili ilustrativnih radova, metoda pismenih radova, metoda čitanja i rada na tekstu, metoda razgovora i metoda usmenog izlaganja.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Specifično glazbene metode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Koriste se u nastavi glazbe; to su:</a:t>
            </a:r>
          </a:p>
          <a:p>
            <a:r>
              <a:rPr lang="hr-HR" dirty="0" smtClean="0"/>
              <a:t>Metoda učenja pjesme po sluhu, metoda rada s glazbenim instrumentima, metoda razrednog muziciranja</a:t>
            </a:r>
          </a:p>
          <a:p>
            <a:r>
              <a:rPr lang="hr-HR" dirty="0" smtClean="0"/>
              <a:t>Metoda analize slušanja glazbe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Nastavni oblici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/>
              <a:t>i</a:t>
            </a:r>
            <a:r>
              <a:rPr lang="hr-HR" dirty="0" smtClean="0"/>
              <a:t>li sociološke formacije učenika tijekom nastavnog rada su:</a:t>
            </a:r>
          </a:p>
          <a:p>
            <a:r>
              <a:rPr lang="hr-HR" dirty="0"/>
              <a:t>f</a:t>
            </a:r>
            <a:r>
              <a:rPr lang="hr-HR" dirty="0" smtClean="0"/>
              <a:t>rontalni rad – najčešći oblik rada u glazbenoj nastavi</a:t>
            </a:r>
          </a:p>
          <a:p>
            <a:r>
              <a:rPr lang="hr-HR" dirty="0"/>
              <a:t>g</a:t>
            </a:r>
            <a:r>
              <a:rPr lang="hr-HR" dirty="0" smtClean="0"/>
              <a:t>rupni rad</a:t>
            </a:r>
          </a:p>
          <a:p>
            <a:r>
              <a:rPr lang="hr-HR" dirty="0"/>
              <a:t>r</a:t>
            </a:r>
            <a:r>
              <a:rPr lang="hr-HR" dirty="0" smtClean="0"/>
              <a:t>ad u parovima</a:t>
            </a:r>
          </a:p>
          <a:p>
            <a:r>
              <a:rPr lang="hr-HR" dirty="0"/>
              <a:t>i</a:t>
            </a:r>
            <a:r>
              <a:rPr lang="hr-HR" dirty="0" smtClean="0"/>
              <a:t>ndividualni rad</a:t>
            </a:r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Nastavna pomagala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/>
              <a:t>s</a:t>
            </a:r>
            <a:r>
              <a:rPr lang="hr-HR" dirty="0" smtClean="0"/>
              <a:t>u oruđa za rad.</a:t>
            </a:r>
          </a:p>
          <a:p>
            <a:pPr>
              <a:buNone/>
            </a:pPr>
            <a:r>
              <a:rPr lang="hr-HR" dirty="0" smtClean="0"/>
              <a:t>U glazbenoj nastavi rabimo.</a:t>
            </a:r>
          </a:p>
          <a:p>
            <a:pPr>
              <a:buFontTx/>
              <a:buChar char="-"/>
            </a:pPr>
            <a:r>
              <a:rPr lang="hr-HR" dirty="0" smtClean="0"/>
              <a:t>glazbene instrumente za učitelje, </a:t>
            </a:r>
          </a:p>
          <a:p>
            <a:pPr>
              <a:buFontTx/>
              <a:buChar char="-"/>
            </a:pPr>
            <a:r>
              <a:rPr lang="hr-HR" dirty="0" smtClean="0"/>
              <a:t>pomagala za reproduciranje glazbenih primjera, te </a:t>
            </a:r>
          </a:p>
          <a:p>
            <a:pPr>
              <a:buFontTx/>
              <a:buChar char="-"/>
            </a:pPr>
            <a:r>
              <a:rPr lang="hr-HR" dirty="0" smtClean="0"/>
              <a:t>instrumente za učenike</a:t>
            </a: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Nastavna sredstva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/>
              <a:t>s</a:t>
            </a:r>
            <a:r>
              <a:rPr lang="hr-HR" dirty="0" smtClean="0"/>
              <a:t>u izvori znanja, odnosno didaktički oblikovana izvorna stvarnost.</a:t>
            </a:r>
          </a:p>
          <a:p>
            <a:pPr>
              <a:buNone/>
            </a:pPr>
            <a:r>
              <a:rPr lang="hr-HR" dirty="0" smtClean="0"/>
              <a:t>Mogu se podijeliti u četiri skupine:</a:t>
            </a:r>
          </a:p>
          <a:p>
            <a:pPr>
              <a:buNone/>
            </a:pPr>
            <a:r>
              <a:rPr lang="hr-HR" dirty="0" smtClean="0"/>
              <a:t>1. vizualna (slike, geografske karte i </a:t>
            </a:r>
            <a:r>
              <a:rPr lang="hr-HR" dirty="0" err="1" smtClean="0"/>
              <a:t>sl</a:t>
            </a:r>
            <a:r>
              <a:rPr lang="hr-HR" dirty="0" smtClean="0"/>
              <a:t>.)</a:t>
            </a:r>
          </a:p>
          <a:p>
            <a:pPr>
              <a:buNone/>
            </a:pPr>
            <a:r>
              <a:rPr lang="hr-HR" dirty="0" smtClean="0"/>
              <a:t>2. auditivna (zvučne snimke)</a:t>
            </a:r>
          </a:p>
          <a:p>
            <a:pPr>
              <a:buNone/>
            </a:pPr>
            <a:r>
              <a:rPr lang="hr-HR" dirty="0" smtClean="0"/>
              <a:t>3. audio-vizualna (zvučni filmovi, televizijske snimke i </a:t>
            </a:r>
            <a:r>
              <a:rPr lang="hr-HR" dirty="0" err="1" smtClean="0"/>
              <a:t>sl</a:t>
            </a:r>
            <a:r>
              <a:rPr lang="hr-HR" dirty="0" smtClean="0"/>
              <a:t>.)</a:t>
            </a:r>
          </a:p>
          <a:p>
            <a:pPr>
              <a:buNone/>
            </a:pPr>
            <a:r>
              <a:rPr lang="hr-HR" dirty="0" smtClean="0"/>
              <a:t>4. tekstualna (udžbenici, priručnici i </a:t>
            </a:r>
            <a:r>
              <a:rPr lang="hr-HR" dirty="0" err="1" smtClean="0"/>
              <a:t>sl</a:t>
            </a:r>
            <a:r>
              <a:rPr lang="hr-HR" dirty="0" smtClean="0"/>
              <a:t>.)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Didaktika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je grana pedagogije koja proučava opće zakonitosti obrazovanja, odnosno </a:t>
            </a:r>
          </a:p>
          <a:p>
            <a:r>
              <a:rPr lang="hr-HR" dirty="0" smtClean="0"/>
              <a:t>grana pedagogije koja se bavi teorijom odgojno-obrazovnog procesa (Dobrota, 2012, 9)</a:t>
            </a:r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Priprava učitelja za rad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uključuje:</a:t>
            </a:r>
          </a:p>
          <a:p>
            <a:pPr marL="514350" indent="-514350">
              <a:buAutoNum type="arabicPeriod"/>
            </a:pPr>
            <a:r>
              <a:rPr lang="hr-HR" dirty="0" smtClean="0"/>
              <a:t>Stručnu ili sadržajnu pripremu, koja podrazumijeva što potpunije upoznavanje nastavnih sadržaja koji će se na satu obrađivati;</a:t>
            </a:r>
          </a:p>
          <a:p>
            <a:pPr marL="514350" indent="-514350">
              <a:buAutoNum type="arabicPeriod"/>
            </a:pPr>
            <a:r>
              <a:rPr lang="hr-HR" dirty="0" smtClean="0"/>
              <a:t>pedagošku pripremu, koja se odnosi na izbor </a:t>
            </a:r>
            <a:r>
              <a:rPr lang="hr-HR" dirty="0" err="1" smtClean="0"/>
              <a:t>didatktičko</a:t>
            </a:r>
            <a:r>
              <a:rPr lang="hr-HR" dirty="0" smtClean="0"/>
              <a:t>-metodičkih načina rada u nastavi;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3. organizacijsko-tehničku pripremu, koja podrazumijeva izbor odgovarajućih nastavnih pomagala i sredstava;</a:t>
            </a:r>
          </a:p>
          <a:p>
            <a:pPr>
              <a:buNone/>
            </a:pPr>
            <a:r>
              <a:rPr lang="hr-HR" dirty="0" smtClean="0"/>
              <a:t>4. psihološku pripremu, koja podrazumijeva pokušaj kanaliziranja treme, ali i nastojanje da se nastava realizira u </a:t>
            </a:r>
            <a:r>
              <a:rPr lang="hr-HR" dirty="0" err="1" smtClean="0"/>
              <a:t>ugodbnoj</a:t>
            </a:r>
            <a:r>
              <a:rPr lang="hr-HR" dirty="0" smtClean="0"/>
              <a:t> i ležernoj atmosferi</a:t>
            </a:r>
            <a:endParaRPr lang="hr-H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Nastavni sadržaji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r-HR" dirty="0" smtClean="0"/>
              <a:t>IZVOĐENJE GLAZBE(brojalice i pjevanje pjesama)</a:t>
            </a:r>
          </a:p>
          <a:p>
            <a:pPr>
              <a:buFontTx/>
              <a:buChar char="-"/>
            </a:pPr>
            <a:r>
              <a:rPr lang="hr-HR" dirty="0" smtClean="0"/>
              <a:t>Upoznavanje s novom pjesmom</a:t>
            </a:r>
          </a:p>
          <a:p>
            <a:pPr>
              <a:buFontTx/>
              <a:buChar char="-"/>
            </a:pPr>
            <a:r>
              <a:rPr lang="hr-HR" dirty="0" smtClean="0"/>
              <a:t>Ponavljanje pjesme</a:t>
            </a:r>
          </a:p>
          <a:p>
            <a:pPr>
              <a:buFontTx/>
              <a:buChar char="-"/>
            </a:pPr>
            <a:r>
              <a:rPr lang="hr-HR" dirty="0" smtClean="0"/>
              <a:t>Ritamsko brojanje brojalica</a:t>
            </a:r>
          </a:p>
          <a:p>
            <a:pPr>
              <a:buNone/>
            </a:pPr>
            <a:r>
              <a:rPr lang="hr-HR" dirty="0" smtClean="0"/>
              <a:t>IZVOĐENJE GLAZBE (sviranje na instrumentima)</a:t>
            </a:r>
          </a:p>
          <a:p>
            <a:pPr>
              <a:buFontTx/>
              <a:buChar char="-"/>
            </a:pPr>
            <a:r>
              <a:rPr lang="hr-HR" dirty="0" smtClean="0"/>
              <a:t>Izvedba pratnje pjesmi (gibanjem, sviranjem)</a:t>
            </a:r>
          </a:p>
          <a:p>
            <a:pPr>
              <a:buFontTx/>
              <a:buChar char="-"/>
            </a:pPr>
            <a:r>
              <a:rPr lang="hr-HR" dirty="0" smtClean="0"/>
              <a:t>Sviranje na instrumentima koje sami stvaramo i instrumentalno stvaralaštvo</a:t>
            </a:r>
          </a:p>
          <a:p>
            <a:pPr>
              <a:buFontTx/>
              <a:buChar char="-"/>
            </a:pPr>
            <a:r>
              <a:rPr lang="hr-HR" dirty="0" smtClean="0"/>
              <a:t>Sviranje na predmetima koji nas okružuju i na instrumentima koje sami stvorimo</a:t>
            </a:r>
          </a:p>
          <a:p>
            <a:pPr>
              <a:buFontTx/>
              <a:buChar char="-"/>
            </a:pPr>
            <a:r>
              <a:rPr lang="hr-HR" dirty="0" smtClean="0"/>
              <a:t>Sviranje na </a:t>
            </a:r>
            <a:r>
              <a:rPr lang="hr-HR" dirty="0" err="1" smtClean="0"/>
              <a:t>Orffovom</a:t>
            </a:r>
            <a:r>
              <a:rPr lang="hr-HR" dirty="0" smtClean="0"/>
              <a:t> instrumentariju i izvedba pratnje</a:t>
            </a:r>
          </a:p>
          <a:p>
            <a:pPr>
              <a:buFontTx/>
              <a:buChar char="-"/>
            </a:pPr>
            <a:r>
              <a:rPr lang="hr-HR" dirty="0" smtClean="0"/>
              <a:t>Upoznavanje instrumenata</a:t>
            </a:r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endParaRPr lang="hr-H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Nastavni sadržaji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SLUŠANJE GLAZBE</a:t>
            </a:r>
          </a:p>
          <a:p>
            <a:pPr>
              <a:buFontTx/>
              <a:buChar char="-"/>
            </a:pPr>
            <a:r>
              <a:rPr lang="hr-HR" dirty="0" smtClean="0"/>
              <a:t>Slušanje glazbe za različita raspoloženja</a:t>
            </a:r>
          </a:p>
          <a:p>
            <a:pPr>
              <a:buFontTx/>
              <a:buChar char="-"/>
            </a:pPr>
            <a:r>
              <a:rPr lang="hr-HR" dirty="0" smtClean="0"/>
              <a:t>Slušanje različitih žanrova glazbe</a:t>
            </a:r>
          </a:p>
          <a:p>
            <a:pPr>
              <a:buFontTx/>
              <a:buChar char="-"/>
            </a:pPr>
            <a:r>
              <a:rPr lang="hr-HR" dirty="0" smtClean="0"/>
              <a:t>Slušanje i stvaranje zvukova iz okolice i prirode</a:t>
            </a:r>
          </a:p>
          <a:p>
            <a:pPr>
              <a:buFontTx/>
              <a:buChar char="-"/>
            </a:pPr>
            <a:r>
              <a:rPr lang="hr-HR" dirty="0" smtClean="0"/>
              <a:t>Plesanje, koračanje i skakanje uz glazbu</a:t>
            </a:r>
          </a:p>
          <a:p>
            <a:pPr>
              <a:buFontTx/>
              <a:buChar char="-"/>
            </a:pPr>
            <a:r>
              <a:rPr lang="hr-HR" dirty="0" smtClean="0"/>
              <a:t>Glazba nam priča</a:t>
            </a:r>
          </a:p>
          <a:p>
            <a:pPr>
              <a:buFontTx/>
              <a:buChar char="-"/>
            </a:pPr>
            <a:r>
              <a:rPr lang="hr-HR" dirty="0" smtClean="0"/>
              <a:t>Slušanje glazbene priče</a:t>
            </a:r>
            <a:endParaRPr lang="hr-H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Nastavni sadržaji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r-HR" dirty="0" smtClean="0"/>
              <a:t>RAZVOJ GLAZBENIH SPOSOBNOSTI, SPRETNOSTI I ZNANJA</a:t>
            </a:r>
          </a:p>
          <a:p>
            <a:pPr>
              <a:buFontTx/>
              <a:buChar char="-"/>
            </a:pPr>
            <a:r>
              <a:rPr lang="hr-HR" dirty="0" smtClean="0"/>
              <a:t>Glazbeno didaktičke igre za spoznaju karakteristike zvuka (visinu, trajanje i boju) te za razvoj melodijskog i ritamskog slušanja</a:t>
            </a:r>
          </a:p>
          <a:p>
            <a:pPr>
              <a:buFontTx/>
              <a:buChar char="-"/>
            </a:pPr>
            <a:r>
              <a:rPr lang="hr-HR" dirty="0" smtClean="0"/>
              <a:t>Glazbeno didaktičke igre za spoznaju smjera zvuka, razvijanje melodijske intonacije i razvoj pjevačkih sposobnosti</a:t>
            </a:r>
          </a:p>
          <a:p>
            <a:pPr>
              <a:buFontTx/>
              <a:buChar char="-"/>
            </a:pPr>
            <a:r>
              <a:rPr lang="hr-HR" dirty="0" smtClean="0"/>
              <a:t>Glazbeno didaktičke igre za razvoj melodijskog i ritamskog slušanja, pjevačkih sposobnosti, prepoznavanje boje zvuka i učenje glazbene terminologije</a:t>
            </a:r>
          </a:p>
          <a:p>
            <a:pPr>
              <a:buFontTx/>
              <a:buChar char="-"/>
            </a:pPr>
            <a:r>
              <a:rPr lang="hr-HR" dirty="0" smtClean="0"/>
              <a:t>Glazbeno didaktičke igre za prepoznavanje jačine zvuka i razvoj instrumentalnih vještina</a:t>
            </a:r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endParaRPr lang="hr-H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GLAZBENA KREATIVNOST</a:t>
            </a:r>
          </a:p>
          <a:p>
            <a:pPr>
              <a:buFontTx/>
              <a:buChar char="-"/>
            </a:pPr>
            <a:r>
              <a:rPr lang="hr-HR" dirty="0" smtClean="0"/>
              <a:t>Izmisliti i potom izvoditi pratnju pjesmama, instrumentalno stvaralaštvo i kreativno izražavanje gibanjem</a:t>
            </a:r>
          </a:p>
          <a:p>
            <a:pPr>
              <a:buFontTx/>
              <a:buChar char="-"/>
            </a:pPr>
            <a:r>
              <a:rPr lang="hr-HR" dirty="0" smtClean="0"/>
              <a:t>Vokalno stvaralaštvo (izmišljanje melodija na tekst brojalice)</a:t>
            </a:r>
          </a:p>
          <a:p>
            <a:pPr>
              <a:buFontTx/>
              <a:buChar char="-"/>
            </a:pPr>
            <a:r>
              <a:rPr lang="hr-HR" dirty="0" smtClean="0"/>
              <a:t>Izmišljanje zvučnih zagonetki, zvučnih priča</a:t>
            </a:r>
          </a:p>
          <a:p>
            <a:pPr>
              <a:buFontTx/>
              <a:buChar char="-"/>
            </a:pPr>
            <a:endParaRPr lang="hr-HR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Etape nastavnog sata</a:t>
            </a:r>
            <a:br>
              <a:rPr lang="hr-HR" dirty="0" smtClean="0"/>
            </a:br>
            <a:r>
              <a:rPr lang="hr-HR" dirty="0" smtClean="0"/>
              <a:t>nastave glazbe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r>
              <a:rPr lang="hr-HR" dirty="0" smtClean="0"/>
              <a:t>faza pripremanja ili uvođenja učenika u rad,</a:t>
            </a:r>
          </a:p>
          <a:p>
            <a:pPr>
              <a:buFontTx/>
              <a:buChar char="-"/>
            </a:pPr>
            <a:r>
              <a:rPr lang="hr-HR" dirty="0"/>
              <a:t>f</a:t>
            </a:r>
            <a:r>
              <a:rPr lang="hr-HR" dirty="0" smtClean="0"/>
              <a:t>aza obrade novih sadržaja</a:t>
            </a:r>
          </a:p>
          <a:p>
            <a:pPr>
              <a:buFontTx/>
              <a:buChar char="-"/>
            </a:pPr>
            <a:r>
              <a:rPr lang="hr-HR" dirty="0"/>
              <a:t>f</a:t>
            </a:r>
            <a:r>
              <a:rPr lang="hr-HR" dirty="0" smtClean="0"/>
              <a:t>aza vježbanja,</a:t>
            </a:r>
          </a:p>
          <a:p>
            <a:pPr>
              <a:buFontTx/>
              <a:buChar char="-"/>
            </a:pPr>
            <a:r>
              <a:rPr lang="hr-HR" dirty="0"/>
              <a:t>p</a:t>
            </a:r>
            <a:r>
              <a:rPr lang="hr-HR" dirty="0" smtClean="0"/>
              <a:t>onavljanje i provjeravanje</a:t>
            </a:r>
            <a:endParaRPr lang="hr-H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PRIPRAVA ZA IZVOĐENJE NASTAVE</a:t>
            </a:r>
            <a:br>
              <a:rPr lang="hr-HR" dirty="0" smtClean="0"/>
            </a:br>
            <a:r>
              <a:rPr lang="hr-HR" dirty="0" smtClean="0"/>
              <a:t>GLAZBENE KULTURE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POGLEDATI OBRAZAC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VJEŽBA:</a:t>
            </a:r>
            <a:endParaRPr lang="hr-HR" dirty="0"/>
          </a:p>
          <a:p>
            <a:r>
              <a:rPr lang="hr-HR" dirty="0" smtClean="0"/>
              <a:t>UZETI UDŽBENIKE GLAZBENE KULTURE I SMISLENO POPUNITI OBRAZAC</a:t>
            </a:r>
          </a:p>
          <a:p>
            <a:endParaRPr lang="hr-HR" dirty="0"/>
          </a:p>
          <a:p>
            <a:pPr>
              <a:buNone/>
            </a:pPr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Metodika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Specijalna didaktika, koja proučava nastavna pitanja specifičnog predmeta, u našem slučaju: Glazbene kulture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Metodika se bavi pitanjima: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nastavnog plana i programa</a:t>
            </a:r>
          </a:p>
          <a:p>
            <a:r>
              <a:rPr lang="hr-HR" dirty="0"/>
              <a:t>c</a:t>
            </a:r>
            <a:r>
              <a:rPr lang="hr-HR" dirty="0" smtClean="0"/>
              <a:t>ilja i zadataka glazbene nastave</a:t>
            </a:r>
          </a:p>
          <a:p>
            <a:r>
              <a:rPr lang="hr-HR" dirty="0"/>
              <a:t>n</a:t>
            </a:r>
            <a:r>
              <a:rPr lang="hr-HR" dirty="0" smtClean="0"/>
              <a:t>astavnih metoda</a:t>
            </a:r>
          </a:p>
          <a:p>
            <a:r>
              <a:rPr lang="hr-HR" dirty="0"/>
              <a:t>n</a:t>
            </a:r>
            <a:r>
              <a:rPr lang="hr-HR" dirty="0" smtClean="0"/>
              <a:t>astavnih oblika</a:t>
            </a:r>
          </a:p>
          <a:p>
            <a:r>
              <a:rPr lang="hr-HR" dirty="0"/>
              <a:t>n</a:t>
            </a:r>
            <a:r>
              <a:rPr lang="hr-HR" dirty="0" smtClean="0"/>
              <a:t>astavnih pomagala</a:t>
            </a:r>
          </a:p>
          <a:p>
            <a:r>
              <a:rPr lang="hr-HR" dirty="0"/>
              <a:t>n</a:t>
            </a:r>
            <a:r>
              <a:rPr lang="hr-HR" dirty="0" smtClean="0"/>
              <a:t>astavnih sredstava</a:t>
            </a:r>
          </a:p>
          <a:p>
            <a:r>
              <a:rPr lang="hr-HR" dirty="0" smtClean="0"/>
              <a:t>organizacije nastavnog sata</a:t>
            </a:r>
          </a:p>
          <a:p>
            <a:r>
              <a:rPr lang="hr-HR" dirty="0"/>
              <a:t>p</a:t>
            </a:r>
            <a:r>
              <a:rPr lang="hr-HR" dirty="0" smtClean="0"/>
              <a:t>ripreme za nastavu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Nastavni plan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j</a:t>
            </a:r>
            <a:r>
              <a:rPr lang="hr-HR" dirty="0" smtClean="0"/>
              <a:t>e školski dokument u kojem se propisuju odgojno-obrazovna područja, odnosno predmeti koji će se podučavati u određenoj školi,  redoslijed podučavanja tih područja, odnosno predmeta po razredima ili semestrima (polugodištima) te tjedni broj sati za pojedino područje, odnosno nastavni predmet.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Nastavni program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j</a:t>
            </a:r>
            <a:r>
              <a:rPr lang="hr-HR" dirty="0" smtClean="0"/>
              <a:t>e školski dokument kojim se propisuje opseg, dubina i redoslijed nastavnih sadržaja.</a:t>
            </a:r>
          </a:p>
          <a:p>
            <a:r>
              <a:rPr lang="hr-HR" dirty="0" smtClean="0"/>
              <a:t>On je konkretizacija nastavnoga plana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Definiranje cilja </a:t>
            </a:r>
            <a:br>
              <a:rPr lang="hr-HR" dirty="0" smtClean="0"/>
            </a:br>
            <a:r>
              <a:rPr lang="hr-HR" dirty="0" smtClean="0"/>
              <a:t>i zadataka nekog predmeta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j</a:t>
            </a:r>
            <a:r>
              <a:rPr lang="hr-HR" dirty="0" smtClean="0"/>
              <a:t>e uvjet stvaranja smislene koncepcije predmeta, određenja njegovih sadržaja i njegove praktične realizacije.</a:t>
            </a:r>
          </a:p>
          <a:p>
            <a:endParaRPr lang="hr-HR" dirty="0" smtClean="0"/>
          </a:p>
          <a:p>
            <a:r>
              <a:rPr lang="hr-HR" dirty="0" smtClean="0"/>
              <a:t>Cilj i zadaci nalaze se u odnosu višega i nižega rodnog pojma, zato je i formulacija cilja apstraktna i konkretizira se zadacima.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Cilj glazbene nastave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j</a:t>
            </a:r>
            <a:r>
              <a:rPr lang="hr-HR" dirty="0" smtClean="0"/>
              <a:t>e estetsko odgajanje učenika, odnosno</a:t>
            </a:r>
          </a:p>
          <a:p>
            <a:r>
              <a:rPr lang="hr-HR" dirty="0" smtClean="0"/>
              <a:t>Razvijanje sposobnosti opažanja, doživljavanja, vrednovanja i ostvarivanja lijepoga.</a:t>
            </a:r>
          </a:p>
          <a:p>
            <a:pPr>
              <a:buNone/>
            </a:pPr>
            <a:r>
              <a:rPr lang="hr-HR" dirty="0" smtClean="0"/>
              <a:t>Glazbenom nastavom na svim razinama obrazovanja želimo razvijati glazbeni ukus učenika i stvarati kritičke slušatelje koji će se u glazbi različitih stilova znati razlikovati kvalitetna od nekvalitetnih glazbenih ostvarenja.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Zadaci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Moraju odgovarati sadržajnim, logičkim, didaktičkim i glazbeno-estetskim kriterijima. </a:t>
            </a:r>
          </a:p>
          <a:p>
            <a:r>
              <a:rPr lang="hr-HR" dirty="0" smtClean="0"/>
              <a:t>Oni moraju biti glazbene prirode, smisleni, ostvarivi te koncipirani jasno i logično.</a:t>
            </a:r>
            <a:endParaRPr lang="hr-H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943</Words>
  <Application>Microsoft Office PowerPoint</Application>
  <PresentationFormat>Prikaz na zaslonu (4:3)</PresentationFormat>
  <Paragraphs>128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27</vt:i4>
      </vt:variant>
    </vt:vector>
  </HeadingPairs>
  <TitlesOfParts>
    <vt:vector size="28" baseType="lpstr">
      <vt:lpstr>Office tema</vt:lpstr>
      <vt:lpstr>Metodika glazbene kulture</vt:lpstr>
      <vt:lpstr>Didaktika</vt:lpstr>
      <vt:lpstr>Metodika</vt:lpstr>
      <vt:lpstr>Metodika se bavi pitanjima:</vt:lpstr>
      <vt:lpstr>Nastavni plan</vt:lpstr>
      <vt:lpstr>Nastavni program</vt:lpstr>
      <vt:lpstr>Definiranje cilja  i zadataka nekog predmeta</vt:lpstr>
      <vt:lpstr>Cilj glazbene nastave</vt:lpstr>
      <vt:lpstr>Zadaci</vt:lpstr>
      <vt:lpstr>Formulacija zadataka:</vt:lpstr>
      <vt:lpstr>Tri su skupine zadataka:</vt:lpstr>
      <vt:lpstr>Materijalni zadaci</vt:lpstr>
      <vt:lpstr>Funkcionalni zadaci</vt:lpstr>
      <vt:lpstr>Odgojni zadaci</vt:lpstr>
      <vt:lpstr>Nastavne metode</vt:lpstr>
      <vt:lpstr>Specifično glazbene metode</vt:lpstr>
      <vt:lpstr>Nastavni oblici</vt:lpstr>
      <vt:lpstr>Nastavna pomagala</vt:lpstr>
      <vt:lpstr>Nastavna sredstva</vt:lpstr>
      <vt:lpstr>Priprava učitelja za rad</vt:lpstr>
      <vt:lpstr>Slajd 21</vt:lpstr>
      <vt:lpstr>Nastavni sadržaji</vt:lpstr>
      <vt:lpstr>Nastavni sadržaji</vt:lpstr>
      <vt:lpstr>Nastavni sadržaji</vt:lpstr>
      <vt:lpstr>Slajd 25</vt:lpstr>
      <vt:lpstr>Etape nastavnog sata nastave glazbe</vt:lpstr>
      <vt:lpstr>PRIPRAVA ZA IZVOĐENJE NASTAVE GLAZBENE KULTURE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Metodika glazbene kulture</dc:title>
  <dc:creator>Ivana Gortan Carlin</dc:creator>
  <cp:lastModifiedBy>Ivana Gortan Carlin</cp:lastModifiedBy>
  <cp:revision>10</cp:revision>
  <dcterms:created xsi:type="dcterms:W3CDTF">2014-03-06T22:20:16Z</dcterms:created>
  <dcterms:modified xsi:type="dcterms:W3CDTF">2016-06-07T21:37:19Z</dcterms:modified>
</cp:coreProperties>
</file>